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7.xml"/>
  <Override ContentType="application/vnd.openxmlformats-officedocument.presentationml.slide+xml" PartName="/ppt/slides/slide1.xml"/>
  <Override ContentType="application/vnd.openxmlformats-officedocument.presentationml.slide+xml" PartName="/ppt/slides/slide8.xml"/>
  <Override ContentType="application/vnd.openxmlformats-officedocument.presentationml.slide+xml" PartName="/ppt/slides/slide10.xml"/>
  <Override ContentType="application/vnd.openxmlformats-officedocument.presentationml.slide+xml" PartName="/ppt/slides/slide4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3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2" Type="http://schemas.openxmlformats.org/officeDocument/2006/relationships/presProps" Target="presProps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" Type="http://schemas.openxmlformats.org/officeDocument/2006/relationships/theme" Target="theme/theme3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3" Type="http://schemas.openxmlformats.org/officeDocument/2006/relationships/tableStyles" Target="tableStyles.xml"/><Relationship Id="rId11" Type="http://schemas.openxmlformats.org/officeDocument/2006/relationships/slide" Target="slides/slide6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0" y="0"/>
            <a:ext cx="9144000" cy="5176499"/>
          </a:xfrm>
          <a:prstGeom prst="rect">
            <a:avLst/>
          </a:prstGeom>
          <a:gradFill>
            <a:gsLst>
              <a:gs pos="0">
                <a:srgbClr val="003171"/>
              </a:gs>
              <a:gs pos="100000">
                <a:srgbClr val="549FFF"/>
              </a:gs>
            </a:gsLst>
            <a:lin ang="792000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" name="Shape 9"/>
          <p:cNvSpPr/>
          <p:nvPr/>
        </p:nvSpPr>
        <p:spPr>
          <a:xfrm flipH="1">
            <a:off x="-3832" y="12039"/>
            <a:ext cx="10925833" cy="5165065"/>
          </a:xfrm>
          <a:custGeom>
            <a:pathLst>
              <a:path extrusionOk="0" h="6863875" w="24279631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40784"/>
                </a:srgbClr>
              </a:gs>
              <a:gs pos="41000">
                <a:srgbClr val="003171">
                  <a:alpha val="94901"/>
                </a:srgbClr>
              </a:gs>
              <a:gs pos="100000">
                <a:srgbClr val="003171">
                  <a:alpha val="94901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" name="Shape 10"/>
          <p:cNvSpPr/>
          <p:nvPr/>
        </p:nvSpPr>
        <p:spPr>
          <a:xfrm flipH="1">
            <a:off x="14659" y="660"/>
            <a:ext cx="10500940" cy="5165065"/>
          </a:xfrm>
          <a:custGeom>
            <a:pathLst>
              <a:path extrusionOk="0" h="6863875" w="24279631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-846666" y="-661"/>
            <a:ext cx="2167466" cy="5176308"/>
          </a:xfrm>
          <a:custGeom>
            <a:pathLst>
              <a:path extrusionOk="0" h="6180667" w="2167467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/>
          <p:nvPr/>
        </p:nvSpPr>
        <p:spPr>
          <a:xfrm flipH="1" rot="10800000">
            <a:off x="-524933" y="131"/>
            <a:ext cx="1403434" cy="5176308"/>
          </a:xfrm>
          <a:custGeom>
            <a:pathLst>
              <a:path extrusionOk="0" h="6180667" w="2167467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" name="Shape 13"/>
          <p:cNvSpPr txBox="1"/>
          <p:nvPr>
            <p:ph type="ctrTitle"/>
          </p:nvPr>
        </p:nvSpPr>
        <p:spPr>
          <a:xfrm>
            <a:off x="1082040" y="1242060"/>
            <a:ext cx="7050900" cy="1102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" type="subTitle"/>
          </p:nvPr>
        </p:nvSpPr>
        <p:spPr>
          <a:xfrm>
            <a:off x="1082040" y="2423159"/>
            <a:ext cx="7035899" cy="694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1pPr>
            <a:lvl2pPr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2pPr>
            <a:lvl3pPr algn="r">
              <a:spcBef>
                <a:spcPts val="0"/>
              </a:spcBef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3pPr>
            <a:lvl4pPr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4pPr>
            <a:lvl5pPr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5pPr>
            <a:lvl6pPr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6pPr>
            <a:lvl7pPr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7pPr>
            <a:lvl8pPr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8pPr>
            <a:lvl9pPr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flipH="1" rot="10800000">
            <a:off x="-348182" y="-16424"/>
            <a:ext cx="1723519" cy="5159924"/>
          </a:xfrm>
          <a:custGeom>
            <a:pathLst>
              <a:path extrusionOk="0" h="6879900" w="4476675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" name="Shape 17"/>
          <p:cNvSpPr txBox="1"/>
          <p:nvPr>
            <p:ph idx="1" type="body"/>
          </p:nvPr>
        </p:nvSpPr>
        <p:spPr>
          <a:xfrm>
            <a:off x="457200" y="1244242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/>
          <p:nvPr/>
        </p:nvSpPr>
        <p:spPr>
          <a:xfrm flipH="1" rot="10800000">
            <a:off x="-1118653" y="774"/>
            <a:ext cx="3100650" cy="5142725"/>
          </a:xfrm>
          <a:custGeom>
            <a:pathLst>
              <a:path extrusionOk="0" h="6879900" w="8053639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" name="Shape 19"/>
          <p:cNvSpPr/>
          <p:nvPr/>
        </p:nvSpPr>
        <p:spPr>
          <a:xfrm rot="10800000">
            <a:off x="8088846" y="-9550"/>
            <a:ext cx="1100667" cy="5153050"/>
          </a:xfrm>
          <a:custGeom>
            <a:pathLst>
              <a:path extrusionOk="0" h="6916846" w="1100668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" name="Shape 20"/>
          <p:cNvSpPr txBox="1"/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 flipH="1" rot="10800000">
            <a:off x="-348182" y="-16424"/>
            <a:ext cx="1723519" cy="5159924"/>
          </a:xfrm>
          <a:custGeom>
            <a:pathLst>
              <a:path extrusionOk="0" h="6879900" w="4476675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" name="Shape 23"/>
          <p:cNvSpPr/>
          <p:nvPr/>
        </p:nvSpPr>
        <p:spPr>
          <a:xfrm flipH="1" rot="10800000">
            <a:off x="-1118653" y="774"/>
            <a:ext cx="3100650" cy="5142725"/>
          </a:xfrm>
          <a:custGeom>
            <a:pathLst>
              <a:path extrusionOk="0" h="6879900" w="8053639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" name="Shape 24"/>
          <p:cNvSpPr/>
          <p:nvPr/>
        </p:nvSpPr>
        <p:spPr>
          <a:xfrm rot="10800000">
            <a:off x="8088846" y="-9550"/>
            <a:ext cx="1100667" cy="5153050"/>
          </a:xfrm>
          <a:custGeom>
            <a:pathLst>
              <a:path extrusionOk="0" h="6916846" w="1100668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" name="Shape 25"/>
          <p:cNvSpPr txBox="1"/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x="457200" y="1244242"/>
            <a:ext cx="4038599" cy="3630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2800"/>
            </a:lvl1pPr>
            <a:lvl2pPr>
              <a:spcBef>
                <a:spcPts val="0"/>
              </a:spcBef>
              <a:defRPr sz="2400"/>
            </a:lvl2pPr>
            <a:lvl3pPr>
              <a:spcBef>
                <a:spcPts val="0"/>
              </a:spcBef>
              <a:defRPr sz="2000"/>
            </a:lvl3pPr>
            <a:lvl4pPr>
              <a:spcBef>
                <a:spcPts val="0"/>
              </a:spcBef>
              <a:defRPr sz="1800"/>
            </a:lvl4pPr>
            <a:lvl5pPr>
              <a:spcBef>
                <a:spcPts val="0"/>
              </a:spcBef>
              <a:defRPr sz="1800"/>
            </a:lvl5pPr>
            <a:lvl6pPr>
              <a:spcBef>
                <a:spcPts val="0"/>
              </a:spcBef>
              <a:defRPr sz="1800"/>
            </a:lvl6pPr>
            <a:lvl7pPr>
              <a:spcBef>
                <a:spcPts val="0"/>
              </a:spcBef>
              <a:defRPr sz="1800"/>
            </a:lvl7pPr>
            <a:lvl8pPr>
              <a:spcBef>
                <a:spcPts val="0"/>
              </a:spcBef>
              <a:defRPr sz="1800"/>
            </a:lvl8pPr>
            <a:lvl9pPr>
              <a:spcBef>
                <a:spcPts val="0"/>
              </a:spcBef>
              <a:defRPr sz="1800"/>
            </a:lvl9pPr>
          </a:lstStyle>
          <a:p/>
        </p:txBody>
      </p:sp>
      <p:sp>
        <p:nvSpPr>
          <p:cNvPr id="27" name="Shape 27"/>
          <p:cNvSpPr txBox="1"/>
          <p:nvPr>
            <p:ph idx="2" type="body"/>
          </p:nvPr>
        </p:nvSpPr>
        <p:spPr>
          <a:xfrm>
            <a:off x="4648200" y="1244242"/>
            <a:ext cx="4038599" cy="3630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2800"/>
            </a:lvl1pPr>
            <a:lvl2pPr>
              <a:spcBef>
                <a:spcPts val="0"/>
              </a:spcBef>
              <a:defRPr sz="2400"/>
            </a:lvl2pPr>
            <a:lvl3pPr>
              <a:spcBef>
                <a:spcPts val="0"/>
              </a:spcBef>
              <a:defRPr sz="2000"/>
            </a:lvl3pPr>
            <a:lvl4pPr>
              <a:spcBef>
                <a:spcPts val="0"/>
              </a:spcBef>
              <a:defRPr sz="1800"/>
            </a:lvl4pPr>
            <a:lvl5pPr>
              <a:spcBef>
                <a:spcPts val="0"/>
              </a:spcBef>
              <a:defRPr sz="1800"/>
            </a:lvl5pPr>
            <a:lvl6pPr>
              <a:spcBef>
                <a:spcPts val="0"/>
              </a:spcBef>
              <a:defRPr sz="1800"/>
            </a:lvl6pPr>
            <a:lvl7pPr>
              <a:spcBef>
                <a:spcPts val="0"/>
              </a:spcBef>
              <a:defRPr sz="1800"/>
            </a:lvl7pPr>
            <a:lvl8pPr>
              <a:spcBef>
                <a:spcPts val="0"/>
              </a:spcBef>
              <a:defRPr sz="1800"/>
            </a:lvl8pPr>
            <a:lvl9pPr>
              <a:spcBef>
                <a:spcPts val="0"/>
              </a:spcBef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/>
        </p:nvSpPr>
        <p:spPr>
          <a:xfrm flipH="1" rot="10800000">
            <a:off x="-348182" y="-16424"/>
            <a:ext cx="1723519" cy="5159924"/>
          </a:xfrm>
          <a:custGeom>
            <a:pathLst>
              <a:path extrusionOk="0" h="6879900" w="4476675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" name="Shape 30"/>
          <p:cNvSpPr/>
          <p:nvPr/>
        </p:nvSpPr>
        <p:spPr>
          <a:xfrm flipH="1" rot="10800000">
            <a:off x="-1118653" y="774"/>
            <a:ext cx="3100650" cy="5142725"/>
          </a:xfrm>
          <a:custGeom>
            <a:pathLst>
              <a:path extrusionOk="0" h="6879900" w="8053639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" name="Shape 31"/>
          <p:cNvSpPr/>
          <p:nvPr/>
        </p:nvSpPr>
        <p:spPr>
          <a:xfrm rot="10800000">
            <a:off x="8088846" y="-9550"/>
            <a:ext cx="1100667" cy="5153050"/>
          </a:xfrm>
          <a:custGeom>
            <a:pathLst>
              <a:path extrusionOk="0" h="6916846" w="1100668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" name="Shape 32"/>
          <p:cNvSpPr txBox="1"/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Shape 34"/>
          <p:cNvGrpSpPr/>
          <p:nvPr/>
        </p:nvGrpSpPr>
        <p:grpSpPr>
          <a:xfrm>
            <a:off x="-6264" y="3700039"/>
            <a:ext cx="9150267" cy="2325488"/>
            <a:chOff x="-6264" y="4933386"/>
            <a:chExt cx="9150267" cy="3100650"/>
          </a:xfrm>
        </p:grpSpPr>
        <p:sp>
          <p:nvSpPr>
            <p:cNvPr id="35" name="Shape 35"/>
            <p:cNvSpPr/>
            <p:nvPr/>
          </p:nvSpPr>
          <p:spPr>
            <a:xfrm>
              <a:off x="-7" y="5537200"/>
              <a:ext cx="9144008" cy="1574769"/>
            </a:xfrm>
            <a:custGeom>
              <a:pathLst>
                <a:path extrusionOk="0" h="1257301" w="9144009">
                  <a:moveTo>
                    <a:pt x="5" y="266700"/>
                  </a:moveTo>
                  <a:cubicBezTo>
                    <a:pt x="8115305" y="1257301"/>
                    <a:pt x="7620009" y="0"/>
                    <a:pt x="9144009" y="186267"/>
                  </a:cubicBezTo>
                  <a:cubicBezTo>
                    <a:pt x="9144008" y="441678"/>
                    <a:pt x="9143998" y="818763"/>
                    <a:pt x="9143997" y="1074174"/>
                  </a:cubicBezTo>
                  <a:lnTo>
                    <a:pt x="0" y="1086874"/>
                  </a:lnTo>
                  <a:cubicBezTo>
                    <a:pt x="0" y="854041"/>
                    <a:pt x="5" y="499533"/>
                    <a:pt x="5" y="266700"/>
                  </a:cubicBezTo>
                  <a:close/>
                </a:path>
              </a:pathLst>
            </a:custGeom>
            <a:gradFill>
              <a:gsLst>
                <a:gs pos="0">
                  <a:srgbClr val="549FFF"/>
                </a:gs>
                <a:gs pos="100000">
                  <a:srgbClr val="003171">
                    <a:alpha val="51764"/>
                  </a:srgbClr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" name="Shape 36"/>
            <p:cNvSpPr/>
            <p:nvPr/>
          </p:nvSpPr>
          <p:spPr>
            <a:xfrm flipH="1" rot="5400000">
              <a:off x="3018543" y="1908578"/>
              <a:ext cx="3100650" cy="9150266"/>
            </a:xfrm>
            <a:custGeom>
              <a:pathLst>
                <a:path extrusionOk="0" h="6879900" w="8053639">
                  <a:moveTo>
                    <a:pt x="4696126" y="16025"/>
                  </a:moveTo>
                  <a:lnTo>
                    <a:pt x="2920537" y="0"/>
                  </a:lnTo>
                  <a:cubicBezTo>
                    <a:pt x="2927053" y="2293300"/>
                    <a:pt x="2933568" y="4586600"/>
                    <a:pt x="2940084" y="6879900"/>
                  </a:cubicBezTo>
                  <a:lnTo>
                    <a:pt x="4085318" y="6861462"/>
                  </a:lnTo>
                  <a:cubicBezTo>
                    <a:pt x="8053639" y="4651267"/>
                    <a:pt x="0" y="3113439"/>
                    <a:pt x="4696126" y="16025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78823"/>
                  </a:srgbClr>
                </a:gs>
                <a:gs pos="41000">
                  <a:srgbClr val="003171">
                    <a:alpha val="78823"/>
                  </a:srgbClr>
                </a:gs>
                <a:gs pos="100000">
                  <a:srgbClr val="003171">
                    <a:alpha val="78823"/>
                  </a:srgbClr>
                </a:gs>
              </a:gsLst>
              <a:path path="circle">
                <a:fillToRect r="100%" t="100%"/>
              </a:path>
              <a:tileRect b="-100%" l="-100%"/>
            </a:gra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" name="Shape 37"/>
            <p:cNvSpPr/>
            <p:nvPr/>
          </p:nvSpPr>
          <p:spPr>
            <a:xfrm>
              <a:off x="-7" y="5740400"/>
              <a:ext cx="9144010" cy="1574769"/>
            </a:xfrm>
            <a:custGeom>
              <a:pathLst>
                <a:path extrusionOk="0" h="1257301" w="9144011">
                  <a:moveTo>
                    <a:pt x="7" y="266700"/>
                  </a:moveTo>
                  <a:cubicBezTo>
                    <a:pt x="8115307" y="1257301"/>
                    <a:pt x="7620011" y="0"/>
                    <a:pt x="9144011" y="186267"/>
                  </a:cubicBezTo>
                  <a:lnTo>
                    <a:pt x="9144011" y="921775"/>
                  </a:lnTo>
                  <a:lnTo>
                    <a:pt x="0" y="931914"/>
                  </a:lnTo>
                  <a:cubicBezTo>
                    <a:pt x="0" y="699081"/>
                    <a:pt x="7" y="499533"/>
                    <a:pt x="7" y="266700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81960"/>
                  </a:srgbClr>
                </a:gs>
                <a:gs pos="100000">
                  <a:srgbClr val="003171">
                    <a:alpha val="81960"/>
                  </a:srgbClr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38" name="Shape 38"/>
          <p:cNvSpPr txBox="1"/>
          <p:nvPr>
            <p:ph idx="1" type="body"/>
          </p:nvPr>
        </p:nvSpPr>
        <p:spPr>
          <a:xfrm>
            <a:off x="1792288" y="4025503"/>
            <a:ext cx="5486399" cy="6035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algn="ctr">
              <a:spcBef>
                <a:spcPts val="0"/>
              </a:spcBef>
              <a:buSzPct val="100000"/>
              <a:buNone/>
              <a:defRPr sz="2400"/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lt2"/>
            </a:gs>
            <a:gs pos="100000">
              <a:schemeClr val="accent1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129540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defRPr sz="32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>
              <a:spcBef>
                <a:spcPts val="560"/>
              </a:spcBef>
              <a:buClr>
                <a:schemeClr val="dk2"/>
              </a:buClr>
              <a:buSzPct val="100000"/>
              <a:buFont typeface="Trebuchet MS"/>
              <a:defRPr sz="2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>
              <a:spcBef>
                <a:spcPts val="480"/>
              </a:spcBef>
              <a:buClr>
                <a:schemeClr val="dk2"/>
              </a:buClr>
              <a:buSzPct val="100000"/>
              <a:buFont typeface="Trebuchet MS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type="ctrTitle"/>
          </p:nvPr>
        </p:nvSpPr>
        <p:spPr>
          <a:xfrm>
            <a:off x="1082040" y="1242060"/>
            <a:ext cx="7050900" cy="1102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The Outlining Process </a:t>
            </a:r>
          </a:p>
        </p:txBody>
      </p:sp>
      <p:sp>
        <p:nvSpPr>
          <p:cNvPr id="42" name="Shape 42"/>
          <p:cNvSpPr txBox="1"/>
          <p:nvPr>
            <p:ph idx="1" type="subTitle"/>
          </p:nvPr>
        </p:nvSpPr>
        <p:spPr>
          <a:xfrm>
            <a:off x="1082040" y="2423159"/>
            <a:ext cx="7035899" cy="6941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i="1" lang="en"/>
              <a:t>How to begin before you write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Step 7: Begin Rough Draft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idx="1" type="body"/>
          </p:nvPr>
        </p:nvSpPr>
        <p:spPr>
          <a:xfrm>
            <a:off x="457200" y="1244242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u="sng"/>
              <a:t>Things I know about: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	Cooking			Living in a Small Town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	Camping			Friendship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	Education			Film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	</a:t>
            </a:r>
          </a:p>
        </p:txBody>
      </p:sp>
      <p:sp>
        <p:nvSpPr>
          <p:cNvPr id="48" name="Shape 48"/>
          <p:cNvSpPr txBox="1"/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Step 1: Brainstorm topics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idx="1" type="body"/>
          </p:nvPr>
        </p:nvSpPr>
        <p:spPr>
          <a:xfrm>
            <a:off x="1524000" y="1244250"/>
            <a:ext cx="3080999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 u="sng"/>
              <a:t>Cooking:</a:t>
            </a:r>
          </a:p>
          <a:p>
            <a:pPr indent="-3810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takes practice</a:t>
            </a:r>
          </a:p>
          <a:p>
            <a:pPr indent="-3810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fun</a:t>
            </a:r>
          </a:p>
          <a:p>
            <a:pPr indent="-3810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need patience</a:t>
            </a:r>
          </a:p>
          <a:p>
            <a:pPr indent="-3810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creativity </a:t>
            </a:r>
          </a:p>
          <a:p>
            <a:pPr indent="-3810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healthy</a:t>
            </a:r>
          </a:p>
          <a:p>
            <a:pPr indent="-3810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Finding Recipes</a:t>
            </a:r>
          </a:p>
          <a:p>
            <a:pPr indent="-3810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Quality Cookware &amp; ingredients</a:t>
            </a:r>
          </a:p>
        </p:txBody>
      </p:sp>
      <p:sp>
        <p:nvSpPr>
          <p:cNvPr id="54" name="Shape 54"/>
          <p:cNvSpPr txBox="1"/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Step 2: Expand on what you know</a:t>
            </a:r>
          </a:p>
        </p:txBody>
      </p:sp>
      <p:sp>
        <p:nvSpPr>
          <p:cNvPr id="55" name="Shape 55"/>
          <p:cNvSpPr txBox="1"/>
          <p:nvPr>
            <p:ph idx="2" type="body"/>
          </p:nvPr>
        </p:nvSpPr>
        <p:spPr>
          <a:xfrm>
            <a:off x="5671800" y="1297775"/>
            <a:ext cx="3080999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 u="sng"/>
              <a:t>Camping:</a:t>
            </a:r>
          </a:p>
          <a:p>
            <a:pPr indent="-3810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Planning</a:t>
            </a:r>
          </a:p>
          <a:p>
            <a:pPr indent="-3810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fun</a:t>
            </a:r>
          </a:p>
          <a:p>
            <a:pPr indent="-3810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Safety</a:t>
            </a:r>
          </a:p>
          <a:p>
            <a:pPr indent="-3810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Maps &amp; materials</a:t>
            </a:r>
          </a:p>
          <a:p>
            <a:pPr indent="-3810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Quality Gear </a:t>
            </a:r>
          </a:p>
          <a:p>
            <a:pPr indent="-3810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Places to go</a:t>
            </a:r>
          </a:p>
        </p:txBody>
      </p: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idx="1" type="body"/>
          </p:nvPr>
        </p:nvSpPr>
        <p:spPr>
          <a:xfrm>
            <a:off x="457200" y="1244242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u="sng"/>
              <a:t>Which should I choose?</a:t>
            </a:r>
          </a:p>
          <a:p>
            <a:pPr indent="-4318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I camp every year, but I cook almost every day.</a:t>
            </a:r>
          </a:p>
          <a:p>
            <a:pPr indent="-4318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I love to camp more, but I can already see how I could organize cooking.</a:t>
            </a:r>
          </a:p>
          <a:p>
            <a:pPr indent="-431800" lvl="0" marL="4572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Cooking is something I want to be better at, this could help me.</a:t>
            </a:r>
          </a:p>
        </p:txBody>
      </p:sp>
      <p:sp>
        <p:nvSpPr>
          <p:cNvPr id="61" name="Shape 61"/>
          <p:cNvSpPr txBox="1"/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Step 3: Select Topic</a:t>
            </a:r>
          </a:p>
        </p:txBody>
      </p: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ctrTitle"/>
          </p:nvPr>
        </p:nvSpPr>
        <p:spPr>
          <a:xfrm>
            <a:off x="547790" y="64860"/>
            <a:ext cx="7050900" cy="1102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b="0" lang="en">
                <a:solidFill>
                  <a:schemeClr val="accent2"/>
                </a:solidFill>
              </a:rPr>
              <a:t>Before Outlining</a:t>
            </a:r>
          </a:p>
        </p:txBody>
      </p:sp>
      <p:sp>
        <p:nvSpPr>
          <p:cNvPr id="67" name="Shape 67"/>
          <p:cNvSpPr txBox="1"/>
          <p:nvPr>
            <p:ph idx="1" type="subTitle"/>
          </p:nvPr>
        </p:nvSpPr>
        <p:spPr>
          <a:xfrm>
            <a:off x="697274" y="1131125"/>
            <a:ext cx="8249399" cy="6941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">
                <a:solidFill>
                  <a:schemeClr val="accent2"/>
                </a:solidFill>
              </a:rPr>
              <a:t>Before outlining, we need to do a little bit of research on the topic we are interested writing about. </a:t>
            </a:r>
          </a:p>
        </p:txBody>
      </p:sp>
      <p:sp>
        <p:nvSpPr>
          <p:cNvPr id="68" name="Shape 68"/>
          <p:cNvSpPr txBox="1"/>
          <p:nvPr/>
        </p:nvSpPr>
        <p:spPr>
          <a:xfrm>
            <a:off x="778775" y="2037475"/>
            <a:ext cx="7253399" cy="2644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1800" u="sng">
                <a:solidFill>
                  <a:srgbClr val="FFFFFF"/>
                </a:solidFill>
              </a:rPr>
              <a:t>Today’s Task:</a:t>
            </a:r>
          </a:p>
          <a:p>
            <a:pPr indent="-342900" lvl="0" marL="457200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AutoNum type="arabicPeriod"/>
            </a:pPr>
            <a:r>
              <a:rPr lang="en" sz="1800">
                <a:solidFill>
                  <a:srgbClr val="FFFFFF"/>
                </a:solidFill>
              </a:rPr>
              <a:t>Complete steps 1-3 in blue packet</a:t>
            </a:r>
          </a:p>
          <a:p>
            <a:pPr indent="-342900" lvl="0" marL="457200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AutoNum type="arabicPeriod"/>
            </a:pPr>
            <a:r>
              <a:rPr lang="en" sz="1800">
                <a:solidFill>
                  <a:srgbClr val="FFFFFF"/>
                </a:solidFill>
              </a:rPr>
              <a:t>Find an article about the topic of your choice</a:t>
            </a:r>
          </a:p>
          <a:p>
            <a:pPr indent="-342900" lvl="0" marL="457200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AutoNum type="arabicPeriod"/>
            </a:pPr>
            <a:r>
              <a:rPr lang="en" sz="1800">
                <a:solidFill>
                  <a:srgbClr val="FFFFFF"/>
                </a:solidFill>
              </a:rPr>
              <a:t>Answer the following questions about your article (in notebook):</a:t>
            </a:r>
          </a:p>
          <a:p>
            <a:pPr indent="-342900" lvl="1" marL="914400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AutoNum type="alphaLcPeriod"/>
            </a:pPr>
            <a:r>
              <a:rPr lang="en" sz="1800">
                <a:solidFill>
                  <a:srgbClr val="FFFFFF"/>
                </a:solidFill>
              </a:rPr>
              <a:t>What is the main idea of your article?</a:t>
            </a:r>
          </a:p>
          <a:p>
            <a:pPr indent="-342900" lvl="1" marL="914400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AutoNum type="alphaLcPeriod"/>
            </a:pPr>
            <a:r>
              <a:rPr lang="en" sz="1800">
                <a:solidFill>
                  <a:srgbClr val="FFFFFF"/>
                </a:solidFill>
              </a:rPr>
              <a:t>Is the author of this article entertaining us? Persuading? Informing?</a:t>
            </a:r>
          </a:p>
          <a:p>
            <a:pPr indent="-342900" lvl="1" marL="91440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AutoNum type="alphaLcPeriod"/>
            </a:pPr>
            <a:r>
              <a:rPr lang="en" sz="1800">
                <a:solidFill>
                  <a:srgbClr val="FFFFFF"/>
                </a:solidFill>
              </a:rPr>
              <a:t>What are three supporting details/Quotes you could use in your informative article?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idx="1" type="body"/>
          </p:nvPr>
        </p:nvSpPr>
        <p:spPr>
          <a:xfrm>
            <a:off x="457200" y="1244250"/>
            <a:ext cx="2639699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Brainstorm words and phrases that come to mind with cooking:</a:t>
            </a:r>
          </a:p>
          <a:p>
            <a:pPr lvl="0" algn="ctr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4" name="Shape 74"/>
          <p:cNvSpPr txBox="1"/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Step 4: Prepare to write thesis</a:t>
            </a:r>
          </a:p>
        </p:txBody>
      </p:sp>
      <p:sp>
        <p:nvSpPr>
          <p:cNvPr id="75" name="Shape 75"/>
          <p:cNvSpPr txBox="1"/>
          <p:nvPr/>
        </p:nvSpPr>
        <p:spPr>
          <a:xfrm>
            <a:off x="3983150" y="1464375"/>
            <a:ext cx="3792299" cy="14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3000"/>
              <a:t>Fun and creative</a:t>
            </a:r>
          </a:p>
          <a:p>
            <a:pPr indent="-4191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3000"/>
              <a:t>planning and preparation</a:t>
            </a:r>
          </a:p>
          <a:p>
            <a:pPr indent="-4191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3000"/>
              <a:t>Fast pace</a:t>
            </a:r>
          </a:p>
          <a:p>
            <a:pPr indent="-4191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3000"/>
              <a:t>Challenging</a:t>
            </a:r>
          </a:p>
          <a:p>
            <a:pPr indent="-419100" lvl="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3000"/>
              <a:t>Time consuming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idx="1" type="body"/>
          </p:nvPr>
        </p:nvSpPr>
        <p:spPr>
          <a:xfrm>
            <a:off x="3959625" y="1271000"/>
            <a:ext cx="39795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Cooking is very challenging. But with planning, preparation, and creativity, anyone can do it. </a:t>
            </a:r>
          </a:p>
        </p:txBody>
      </p:sp>
      <p:sp>
        <p:nvSpPr>
          <p:cNvPr id="81" name="Shape 81"/>
          <p:cNvSpPr txBox="1"/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Step 5: Write Your Thesis</a:t>
            </a:r>
          </a:p>
        </p:txBody>
      </p:sp>
      <p:sp>
        <p:nvSpPr>
          <p:cNvPr id="82" name="Shape 82"/>
          <p:cNvSpPr txBox="1"/>
          <p:nvPr/>
        </p:nvSpPr>
        <p:spPr>
          <a:xfrm>
            <a:off x="458900" y="1356825"/>
            <a:ext cx="3792299" cy="14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3000"/>
              <a:t>Fun and </a:t>
            </a:r>
            <a:r>
              <a:rPr lang="en" sz="3000" u="sng"/>
              <a:t>creative</a:t>
            </a:r>
          </a:p>
          <a:p>
            <a:pPr indent="-4191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3000" u="sng"/>
              <a:t>planning and preparation</a:t>
            </a:r>
          </a:p>
          <a:p>
            <a:pPr indent="-4191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3000"/>
              <a:t>Fast pace</a:t>
            </a:r>
          </a:p>
          <a:p>
            <a:pPr indent="-4191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3000" u="sng"/>
              <a:t>Challenging</a:t>
            </a:r>
          </a:p>
          <a:p>
            <a:pPr indent="-4191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3000"/>
              <a:t>Time consuming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idx="1" type="body"/>
          </p:nvPr>
        </p:nvSpPr>
        <p:spPr>
          <a:xfrm>
            <a:off x="457200" y="1200171"/>
            <a:ext cx="8229600" cy="17723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u="sng"/>
              <a:t>First Main Idea: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	In order to be prepared, one needs to have the right cookware.</a:t>
            </a:r>
          </a:p>
        </p:txBody>
      </p:sp>
      <p:sp>
        <p:nvSpPr>
          <p:cNvPr id="88" name="Shape 88"/>
          <p:cNvSpPr txBox="1"/>
          <p:nvPr>
            <p:ph type="title"/>
          </p:nvPr>
        </p:nvSpPr>
        <p:spPr>
          <a:xfrm>
            <a:off x="287600" y="205975"/>
            <a:ext cx="8822100" cy="9942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800"/>
              <a:t>Step 6: Outline Main Ideas and Details</a:t>
            </a:r>
          </a:p>
        </p:txBody>
      </p:sp>
      <p:sp>
        <p:nvSpPr>
          <p:cNvPr id="89" name="Shape 89"/>
          <p:cNvSpPr txBox="1"/>
          <p:nvPr/>
        </p:nvSpPr>
        <p:spPr>
          <a:xfrm>
            <a:off x="648800" y="2949650"/>
            <a:ext cx="2267400" cy="521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The Right Pot/Kettle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x="3297450" y="2973775"/>
            <a:ext cx="1805999" cy="280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Quality Cookware</a:t>
            </a:r>
          </a:p>
        </p:txBody>
      </p:sp>
      <p:sp>
        <p:nvSpPr>
          <p:cNvPr id="91" name="Shape 91"/>
          <p:cNvSpPr txBox="1"/>
          <p:nvPr/>
        </p:nvSpPr>
        <p:spPr>
          <a:xfrm>
            <a:off x="5511125" y="2993900"/>
            <a:ext cx="1805999" cy="280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Clean Cookware</a:t>
            </a:r>
          </a:p>
        </p:txBody>
      </p:sp>
      <p:sp>
        <p:nvSpPr>
          <p:cNvPr id="92" name="Shape 92"/>
          <p:cNvSpPr txBox="1"/>
          <p:nvPr/>
        </p:nvSpPr>
        <p:spPr>
          <a:xfrm>
            <a:off x="809325" y="3364350"/>
            <a:ext cx="1805999" cy="1123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175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Noodles= bigger kettle with lid</a:t>
            </a:r>
          </a:p>
          <a:p>
            <a:pPr indent="-317500" lvl="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Sauces= 2-3 inch deep sauce pan with handle</a:t>
            </a:r>
          </a:p>
        </p:txBody>
      </p:sp>
      <p:sp>
        <p:nvSpPr>
          <p:cNvPr id="93" name="Shape 93"/>
          <p:cNvSpPr txBox="1"/>
          <p:nvPr/>
        </p:nvSpPr>
        <p:spPr>
          <a:xfrm>
            <a:off x="3095325" y="3288150"/>
            <a:ext cx="1805999" cy="1123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175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Knives= Wusthof</a:t>
            </a:r>
          </a:p>
          <a:p>
            <a:pPr indent="-3175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Pans= Al-Clad or Cuisinart</a:t>
            </a:r>
          </a:p>
        </p:txBody>
      </p:sp>
      <p:sp>
        <p:nvSpPr>
          <p:cNvPr id="94" name="Shape 94"/>
          <p:cNvSpPr txBox="1"/>
          <p:nvPr/>
        </p:nvSpPr>
        <p:spPr>
          <a:xfrm>
            <a:off x="5379975" y="3262575"/>
            <a:ext cx="3067800" cy="1123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175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No caked up materials</a:t>
            </a:r>
          </a:p>
          <a:p>
            <a:pPr indent="-3175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throw away damaged cookware (peeling nonstick)</a:t>
            </a:r>
          </a:p>
          <a:p>
            <a:pPr indent="-3175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Soaking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65050" y="447550"/>
            <a:ext cx="3531299" cy="16355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 sz="3500"/>
              <a:t>What does an OUTLINE look like?</a:t>
            </a:r>
          </a:p>
        </p:txBody>
      </p:sp>
      <p:sp>
        <p:nvSpPr>
          <p:cNvPr id="100" name="Shape 100"/>
          <p:cNvSpPr/>
          <p:nvPr/>
        </p:nvSpPr>
        <p:spPr>
          <a:xfrm>
            <a:off x="3487125" y="239750"/>
            <a:ext cx="5361299" cy="4805699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Title:________________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b="1" lang="en"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Intro:</a:t>
            </a:r>
          </a:p>
          <a:p>
            <a:pPr indent="457200"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b="1" lang="en"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Hook</a:t>
            </a:r>
          </a:p>
          <a:p>
            <a:pPr indent="457200"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b="1" lang="en"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Thesis </a:t>
            </a:r>
          </a:p>
          <a:p>
            <a:pPr indent="457200"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 sz="1800">
              <a:solidFill>
                <a:schemeClr val="dk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b="1" lang="en"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Body: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b="1" lang="en"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 	P#1:  Topic Sentence</a:t>
            </a:r>
          </a:p>
          <a:p>
            <a:pPr indent="-342900" lvl="0" marL="13716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b="1" lang="en"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Supporting Detail</a:t>
            </a:r>
          </a:p>
          <a:p>
            <a:pPr indent="-342900" lvl="0" marL="13716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b="1" lang="en"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Supporting Detail</a:t>
            </a:r>
          </a:p>
          <a:p>
            <a:pPr indent="-342900" lvl="0" marL="13716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b="1" lang="en"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Supporting Detail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 sz="1800">
              <a:solidFill>
                <a:schemeClr val="dk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b="1" lang="en"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Conclusion:</a:t>
            </a:r>
          </a:p>
          <a:p>
            <a:pPr indent="457200"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b="1" lang="en"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Restate Thesis</a:t>
            </a:r>
          </a:p>
          <a:p>
            <a:pPr indent="457200"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b="1" lang="en"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Summarize Main Points</a:t>
            </a:r>
          </a:p>
          <a:p>
            <a:pPr indent="457200"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b="1" lang="en"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Closing Statement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wave">
  <a:themeElements>
    <a:clrScheme name="Custom 506">
      <a:dk1>
        <a:srgbClr val="000000"/>
      </a:dk1>
      <a:lt1>
        <a:srgbClr val="FFFFFF"/>
      </a:lt1>
      <a:dk2>
        <a:srgbClr val="00387E"/>
      </a:dk2>
      <a:lt2>
        <a:srgbClr val="C6D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87E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